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355" r:id="rId6"/>
    <p:sldId id="354" r:id="rId7"/>
    <p:sldId id="356" r:id="rId8"/>
    <p:sldId id="358" r:id="rId9"/>
    <p:sldId id="353" r:id="rId10"/>
    <p:sldId id="357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5161" autoAdjust="0"/>
  </p:normalViewPr>
  <p:slideViewPr>
    <p:cSldViewPr snapToGrid="0" showGuides="1">
      <p:cViewPr varScale="1">
        <p:scale>
          <a:sx n="61" d="100"/>
          <a:sy n="61" d="100"/>
        </p:scale>
        <p:origin x="58" y="10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6/15/2026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48" y="0"/>
            <a:ext cx="11430000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F80CAF16-0B41-B54E-9133-7E6DAB0D03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31AE20B7-D75F-5A4F-93C4-486F89F142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file:///\\Users\ky9\Google%20Drive\USPAS\USPAS-2019-Spring\Presentations\heater\Heater.doc&#24576;!OLE_LINK1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pics-modules/std/blob/master/docs/epidRecord.md" TargetMode="External"/><Relationship Id="rId2" Type="http://schemas.openxmlformats.org/officeDocument/2006/relationships/hyperlink" Target="https://github.com/epics-modules/st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EPID Record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FF2A3-739C-9302-94C5-DD4DFEFA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2">
            <a:extLst>
              <a:ext uri="{FF2B5EF4-FFF2-40B4-BE49-F238E27FC236}">
                <a16:creationId xmlns:a16="http://schemas.microsoft.com/office/drawing/2014/main" id="{858782D6-ED60-73A0-ED9D-F299AC582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89718"/>
              </p:ext>
            </p:extLst>
          </p:nvPr>
        </p:nvGraphicFramePr>
        <p:xfrm>
          <a:off x="1144848" y="516732"/>
          <a:ext cx="5911850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9608800" imgH="12141200" progId="Word.Document.12">
                  <p:link updateAutomatic="1"/>
                </p:oleObj>
              </mc:Choice>
              <mc:Fallback>
                <p:oleObj name="Document" r:id="rId2" imgW="19608800" imgH="12141200" progId="Word.Document.12">
                  <p:link updateAutomatic="1"/>
                  <p:pic>
                    <p:nvPicPr>
                      <p:cNvPr id="76801" name="Object 2">
                        <a:extLst>
                          <a:ext uri="{FF2B5EF4-FFF2-40B4-BE49-F238E27FC236}">
                            <a16:creationId xmlns:a16="http://schemas.microsoft.com/office/drawing/2014/main" id="{858782D6-ED60-73A0-ED9D-F299AC582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848" y="516732"/>
                        <a:ext cx="5911850" cy="365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Text Placeholder 3">
            <a:extLst>
              <a:ext uri="{FF2B5EF4-FFF2-40B4-BE49-F238E27FC236}">
                <a16:creationId xmlns:a16="http://schemas.microsoft.com/office/drawing/2014/main" id="{DB960E3F-6D6A-4A50-D004-D92F848F7B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9768" y="1017125"/>
            <a:ext cx="8267700" cy="56975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Typical control loop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PID Controller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O(</a:t>
            </a:r>
            <a:r>
              <a:rPr lang="de-DE" altLang="en-US" sz="18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) = K</a:t>
            </a:r>
            <a:r>
              <a:rPr lang="de-DE" altLang="en-US" sz="1800" i="1" baseline="-25000" dirty="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 E(</a:t>
            </a:r>
            <a:r>
              <a:rPr lang="de-DE" altLang="en-US" sz="18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) + K</a:t>
            </a:r>
            <a:r>
              <a:rPr lang="de-DE" altLang="en-US" sz="1800" i="1" baseline="-25000" dirty="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 b="0" i="1" dirty="0" err="1">
                <a:latin typeface="Courier" pitchFamily="2" charset="0"/>
                <a:ea typeface="ＭＳ Ｐゴシック" panose="020B0600070205080204" pitchFamily="34" charset="-128"/>
              </a:rPr>
              <a:t>Σ</a:t>
            </a:r>
            <a:r>
              <a:rPr lang="de-DE" altLang="en-US" sz="1800" i="1" baseline="-25000" dirty="0" err="1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de-DE" altLang="en-US" sz="1800" i="1" dirty="0" err="1">
                <a:latin typeface="Courier" pitchFamily="2" charset="0"/>
                <a:ea typeface="ＭＳ Ｐゴシック" panose="020B0600070205080204" pitchFamily="34" charset="-128"/>
              </a:rPr>
              <a:t>E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(i) </a:t>
            </a:r>
            <a:r>
              <a:rPr lang="de-DE" altLang="en-US" sz="1800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  + K</a:t>
            </a:r>
            <a:r>
              <a:rPr lang="de-DE" altLang="en-US" sz="1800" i="1" baseline="-25000" dirty="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 [E(</a:t>
            </a:r>
            <a:r>
              <a:rPr lang="de-DE" altLang="en-US" sz="18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1800" i="1" dirty="0">
                <a:latin typeface="Courier" pitchFamily="2" charset="0"/>
                <a:ea typeface="ＭＳ Ｐゴシック" panose="020B0600070205080204" pitchFamily="34" charset="-128"/>
              </a:rPr>
              <a:t>)-E(n-1)]/</a:t>
            </a:r>
            <a:r>
              <a:rPr lang="de-DE" altLang="en-US" sz="1800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endParaRPr lang="de-DE" altLang="en-US" sz="1800" i="1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Update period </a:t>
            </a:r>
            <a:r>
              <a:rPr lang="de-DE" altLang="en-US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endParaRPr lang="en-US" altLang="en-US" i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Error readings 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E(</a:t>
            </a:r>
            <a:r>
              <a:rPr lang="de-DE" altLang="en-US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Output 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O(</a:t>
            </a:r>
            <a:r>
              <a:rPr lang="de-DE" altLang="en-US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Proportional Gain 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 dirty="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, Integral 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 dirty="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, Derivative </a:t>
            </a:r>
            <a:r>
              <a:rPr lang="de-DE" altLang="en-US" i="1" dirty="0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 dirty="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6803" name="Title 1">
            <a:extLst>
              <a:ext uri="{FF2B5EF4-FFF2-40B4-BE49-F238E27FC236}">
                <a16:creationId xmlns:a16="http://schemas.microsoft.com/office/drawing/2014/main" id="{84B17039-E181-A530-4C0E-DCC6904BF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PID Control: Old but still prevalent</a:t>
            </a:r>
          </a:p>
        </p:txBody>
      </p:sp>
      <p:sp>
        <p:nvSpPr>
          <p:cNvPr id="76804" name="TextBox 5">
            <a:extLst>
              <a:ext uri="{FF2B5EF4-FFF2-40B4-BE49-F238E27FC236}">
                <a16:creationId xmlns:a16="http://schemas.microsoft.com/office/drawing/2014/main" id="{FD49F18B-4690-21C3-CC63-ECA0EE2AF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121" y="2404987"/>
            <a:ext cx="23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</a:rPr>
              <a:t>-</a:t>
            </a: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28FC9-2F7B-8C94-0DEF-81B7626DEF7A}"/>
              </a:ext>
            </a:extLst>
          </p:cNvPr>
          <p:cNvSpPr txBox="1"/>
          <p:nvPr/>
        </p:nvSpPr>
        <p:spPr>
          <a:xfrm>
            <a:off x="8465997" y="781973"/>
            <a:ext cx="3541853" cy="30839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latin typeface="+mn-lt"/>
              </a:rPr>
              <a:t>Basic Recipe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Increase K</a:t>
            </a:r>
            <a:r>
              <a:rPr lang="en-US" baseline="-25000" dirty="0">
                <a:latin typeface="+mn-lt"/>
              </a:rPr>
              <a:t>P</a:t>
            </a:r>
            <a:r>
              <a:rPr lang="en-US" dirty="0">
                <a:latin typeface="+mn-lt"/>
              </a:rPr>
              <a:t> until system oscillates, back off a little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Increase K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to eliminate residual error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Maybe use K</a:t>
            </a:r>
            <a:r>
              <a:rPr lang="en-US" baseline="-25000" dirty="0">
                <a:latin typeface="+mn-lt"/>
              </a:rPr>
              <a:t>D</a:t>
            </a:r>
            <a:r>
              <a:rPr lang="en-US" dirty="0">
                <a:latin typeface="+mn-lt"/>
              </a:rPr>
              <a:t> to dampen overshoot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See also “Ziegler-Nichols” and many control system theory books </a:t>
            </a:r>
          </a:p>
        </p:txBody>
      </p:sp>
    </p:spTree>
    <p:extLst>
      <p:ext uri="{BB962C8B-B14F-4D97-AF65-F5344CB8AC3E}">
        <p14:creationId xmlns:p14="http://schemas.microsoft.com/office/powerpoint/2010/main" val="354228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DCEA-F05E-3599-24EA-22487888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EPICS base not include a PID record?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0C39-64AB-D67B-66B9-4A0F2D3F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76446"/>
            <a:ext cx="11430000" cy="5507234"/>
          </a:xfrm>
        </p:spPr>
        <p:txBody>
          <a:bodyPr/>
          <a:lstStyle/>
          <a:p>
            <a:r>
              <a:rPr lang="en-US" sz="2400" dirty="0"/>
              <a:t>How to define?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P, I, D gains with</a:t>
            </a:r>
            <a:br>
              <a:rPr lang="en-US" sz="2000" dirty="0"/>
            </a:b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O(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) = K</a:t>
            </a:r>
            <a:r>
              <a:rPr lang="de-DE" altLang="en-US" sz="2000" i="1" baseline="-25000" dirty="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 E(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) + K</a:t>
            </a:r>
            <a:r>
              <a:rPr lang="de-DE" altLang="en-US" sz="2000" i="1" baseline="-25000" dirty="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Σ</a:t>
            </a:r>
            <a:r>
              <a:rPr lang="de-DE" altLang="en-US" sz="2000" i="1" baseline="-25000" dirty="0" err="1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E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(i) 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  + K</a:t>
            </a:r>
            <a:r>
              <a:rPr lang="de-DE" altLang="en-US" sz="2000" i="1" baseline="-25000" dirty="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 [E(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)-E(n-1)]/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?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 err="1"/>
              <a:t>K</a:t>
            </a:r>
            <a:r>
              <a:rPr lang="en-US" sz="2000" baseline="-25000" dirty="0" err="1"/>
              <a:t>p</a:t>
            </a:r>
            <a:r>
              <a:rPr lang="en-US" sz="2000" dirty="0"/>
              <a:t> applied to all terms?</a:t>
            </a:r>
            <a:br>
              <a:rPr lang="en-US" sz="2000" dirty="0"/>
            </a:b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O(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) = </a:t>
            </a:r>
            <a:r>
              <a:rPr lang="de-DE" altLang="en-US" sz="2000" i="1" dirty="0">
                <a:solidFill>
                  <a:srgbClr val="0070C0"/>
                </a:solidFill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sz="2000" i="1" baseline="-25000" dirty="0">
                <a:solidFill>
                  <a:srgbClr val="0070C0"/>
                </a:solidFill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de-DE" altLang="en-US" sz="2800" i="1" dirty="0">
                <a:solidFill>
                  <a:srgbClr val="0070C0"/>
                </a:solidFill>
                <a:latin typeface="Courier" pitchFamily="2" charset="0"/>
                <a:ea typeface="ＭＳ Ｐゴシック" panose="020B0600070205080204" pitchFamily="34" charset="-128"/>
              </a:rPr>
              <a:t>(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E(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) + K</a:t>
            </a:r>
            <a:r>
              <a:rPr lang="de-DE" altLang="en-US" sz="2000" i="1" baseline="-25000" dirty="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Σ</a:t>
            </a:r>
            <a:r>
              <a:rPr lang="de-DE" altLang="en-US" sz="2000" i="1" baseline="-25000" dirty="0" err="1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E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(i) 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  + K</a:t>
            </a:r>
            <a:r>
              <a:rPr lang="de-DE" altLang="en-US" sz="2000" i="1" baseline="-25000" dirty="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 [E(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n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)-E(n-1)]/</a:t>
            </a:r>
            <a:r>
              <a:rPr lang="de-DE" altLang="en-US" sz="2000" i="1" dirty="0" err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r>
              <a:rPr lang="de-DE" altLang="en-US" sz="2800" i="1" dirty="0">
                <a:solidFill>
                  <a:srgbClr val="0070C0"/>
                </a:solidFill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r>
              <a:rPr lang="de-DE" altLang="en-US" sz="2000" i="1" dirty="0">
                <a:latin typeface="Courier" pitchFamily="2" charset="0"/>
                <a:ea typeface="ＭＳ Ｐゴシック" panose="020B0600070205080204" pitchFamily="34" charset="-128"/>
              </a:rPr>
              <a:t>?</a:t>
            </a:r>
            <a:endParaRPr lang="en-US" sz="2000" dirty="0"/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P gain </a:t>
            </a:r>
            <a:r>
              <a:rPr lang="en-US" sz="2000" dirty="0" err="1"/>
              <a:t>K</a:t>
            </a:r>
            <a:r>
              <a:rPr lang="en-US" sz="2000" baseline="-25000" dirty="0" err="1"/>
              <a:t>p</a:t>
            </a:r>
            <a:r>
              <a:rPr lang="en-US" sz="2000" dirty="0"/>
              <a:t>, Integration time T</a:t>
            </a:r>
            <a:r>
              <a:rPr lang="en-US" sz="2000" baseline="-25000" dirty="0"/>
              <a:t>i</a:t>
            </a:r>
            <a:r>
              <a:rPr lang="en-US" sz="2000" dirty="0"/>
              <a:t>=</a:t>
            </a:r>
            <a:r>
              <a:rPr lang="en-US" sz="2000" dirty="0" err="1"/>
              <a:t>K</a:t>
            </a:r>
            <a:r>
              <a:rPr lang="en-US" sz="2000" baseline="-25000" dirty="0" err="1"/>
              <a:t>p</a:t>
            </a:r>
            <a:r>
              <a:rPr lang="en-US" sz="2000" dirty="0"/>
              <a:t>/K</a:t>
            </a:r>
            <a:r>
              <a:rPr lang="en-US" sz="2000" baseline="-25000" dirty="0"/>
              <a:t>i</a:t>
            </a:r>
            <a:r>
              <a:rPr lang="en-US" sz="2000" dirty="0"/>
              <a:t>, Derivative time T</a:t>
            </a:r>
            <a:r>
              <a:rPr lang="en-US" sz="2000" baseline="-25000" dirty="0"/>
              <a:t>d</a:t>
            </a:r>
            <a:r>
              <a:rPr lang="en-US" sz="2000" dirty="0"/>
              <a:t>=</a:t>
            </a:r>
            <a:r>
              <a:rPr lang="en-US" sz="2000" dirty="0" err="1"/>
              <a:t>K</a:t>
            </a:r>
            <a:r>
              <a:rPr lang="en-US" sz="2000" baseline="-25000" dirty="0" err="1"/>
              <a:t>d</a:t>
            </a:r>
            <a:r>
              <a:rPr lang="en-US" sz="2000" dirty="0"/>
              <a:t>/</a:t>
            </a:r>
            <a:r>
              <a:rPr lang="en-US" sz="2000" dirty="0" err="1"/>
              <a:t>K</a:t>
            </a:r>
            <a:r>
              <a:rPr lang="en-US" sz="2000" baseline="-25000" dirty="0" err="1"/>
              <a:t>p</a:t>
            </a:r>
            <a:r>
              <a:rPr lang="en-US" sz="2000" dirty="0"/>
              <a:t>?</a:t>
            </a:r>
          </a:p>
          <a:p>
            <a:r>
              <a:rPr lang="en-US" sz="2400" dirty="0"/>
              <a:t>Avoid integral windup?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Limit abs(error sum) &lt; max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Reset error sum whenever setpoint changes</a:t>
            </a:r>
          </a:p>
          <a:p>
            <a:pPr marL="742950" lvl="2" indent="0">
              <a:buNone/>
            </a:pPr>
            <a:r>
              <a:rPr lang="en-US" sz="1800" dirty="0"/>
              <a:t>	Start over for new setpoint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Reset error sum when error &gt; “Integration Zone”</a:t>
            </a:r>
          </a:p>
          <a:p>
            <a:pPr marL="742950" lvl="2" indent="0">
              <a:buNone/>
            </a:pPr>
            <a:r>
              <a:rPr lang="en-US" sz="1800" dirty="0"/>
              <a:t>	Only use K</a:t>
            </a:r>
            <a:r>
              <a:rPr lang="en-US" sz="1800" baseline="-25000" dirty="0"/>
              <a:t>i</a:t>
            </a:r>
            <a:r>
              <a:rPr lang="en-US" sz="1800" dirty="0"/>
              <a:t> to fine-tune once error is small, within IZone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	Collection of CALC records, original PID record,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	“Controlled” CPID record, “Enhanced” EPID record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7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C4B1-3822-E8C3-74C6-B0B24CB9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CEBA-D447-2DDE-6F7A-D2F73E55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0148"/>
            <a:ext cx="11430000" cy="50002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Included in APS </a:t>
            </a:r>
            <a:r>
              <a:rPr lang="en-US" dirty="0" err="1"/>
              <a:t>synApps</a:t>
            </a:r>
            <a:r>
              <a:rPr lang="en-US" dirty="0"/>
              <a:t> “std” module</a:t>
            </a:r>
          </a:p>
          <a:p>
            <a:r>
              <a:rPr lang="en-US" dirty="0"/>
              <a:t>VAL is the setpoint</a:t>
            </a:r>
          </a:p>
          <a:p>
            <a:r>
              <a:rPr lang="en-US" dirty="0"/>
              <a:t>INP reads current value</a:t>
            </a:r>
          </a:p>
          <a:p>
            <a:r>
              <a:rPr lang="en-US" dirty="0"/>
              <a:t>Error sum limited to [DRVL, DRVH] </a:t>
            </a:r>
          </a:p>
          <a:p>
            <a:r>
              <a:rPr lang="en-US" dirty="0"/>
              <a:t>Applies K</a:t>
            </a:r>
            <a:r>
              <a:rPr lang="en-US" baseline="-25000" dirty="0"/>
              <a:t>P</a:t>
            </a:r>
            <a:r>
              <a:rPr lang="en-US" dirty="0"/>
              <a:t>, K</a:t>
            </a:r>
            <a:r>
              <a:rPr lang="en-US" baseline="-25000" dirty="0"/>
              <a:t>I</a:t>
            </a:r>
            <a:r>
              <a:rPr lang="en-US" dirty="0"/>
              <a:t>, K</a:t>
            </a:r>
            <a:r>
              <a:rPr lang="en-US" baseline="-25000" dirty="0"/>
              <a:t>D</a:t>
            </a:r>
            <a:r>
              <a:rPr lang="en-US" dirty="0"/>
              <a:t> gains as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output= K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(err + K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 + K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diff)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FBON=1 to enable feedback</a:t>
            </a:r>
          </a:p>
          <a:p>
            <a:r>
              <a:rPr lang="en-US" dirty="0"/>
              <a:t>Output is limited to [DRVL, DRVH]</a:t>
            </a:r>
          </a:p>
          <a:p>
            <a:r>
              <a:rPr lang="en-US" dirty="0"/>
              <a:t>Writes to OUTL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A50-C641-523A-7BAD-D1DA7E77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D8B7-1747-4F22-4793-008A7D2E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3215"/>
            <a:ext cx="11430000" cy="4676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Showing EPID record now as follow-up to PID-using-CALC</a:t>
            </a:r>
          </a:p>
          <a:p>
            <a:pPr marL="0" indent="0">
              <a:buNone/>
            </a:pPr>
            <a:r>
              <a:rPr lang="en-US" dirty="0"/>
              <a:t>.. but EPID record is not included in EPICS base, i.e., unknown to the “</a:t>
            </a:r>
            <a:r>
              <a:rPr lang="en-US" dirty="0" err="1"/>
              <a:t>softIoc</a:t>
            </a:r>
            <a:r>
              <a:rPr lang="en-US" dirty="0"/>
              <a:t>” we used so far!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Usage of “</a:t>
            </a:r>
            <a:r>
              <a:rPr lang="en-US" dirty="0" err="1"/>
              <a:t>makeBaseApp.pl</a:t>
            </a:r>
            <a:r>
              <a:rPr lang="en-US" dirty="0"/>
              <a:t>” to create IOCs with additional modules will be detailed later</a:t>
            </a:r>
          </a:p>
        </p:txBody>
      </p:sp>
    </p:spTree>
    <p:extLst>
      <p:ext uri="{BB962C8B-B14F-4D97-AF65-F5344CB8AC3E}">
        <p14:creationId xmlns:p14="http://schemas.microsoft.com/office/powerpoint/2010/main" val="402496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BC6A5FF-25D9-FB42-A952-C755D6450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55CCA7C2-8C5D-E243-BE77-45981CC6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6658" y="616227"/>
            <a:ext cx="4068762" cy="5022503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000" dirty="0" err="1">
                <a:latin typeface="Courier" pitchFamily="2" charset="0"/>
                <a:ea typeface="ＭＳ Ｐゴシック" panose="020B0600070205080204" pitchFamily="34" charset="-128"/>
              </a:rPr>
              <a:t>epid</a:t>
            </a: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, "$(S):</a:t>
            </a:r>
            <a:r>
              <a:rPr lang="en-US" altLang="en-US" sz="1000" dirty="0" err="1">
                <a:latin typeface="Courier" pitchFamily="2" charset="0"/>
                <a:ea typeface="ＭＳ Ｐゴシック" panose="020B0600070205080204" pitchFamily="34" charset="-128"/>
              </a:rPr>
              <a:t>pid</a:t>
            </a: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field(DESC, "PID controller")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field(EGU,  "deg")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field(PREC, "1")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field(SCAN, ".1 second")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field(INP,  "$(S):angle")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field(KP,   "0.5")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field(DRVL, "-12")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field(DRVH, "12")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field(OUTL, "$(S):voltage PP")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C4235983-13D0-A69F-DC77-D8E8E320F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3" y="3646109"/>
            <a:ext cx="5919495" cy="315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7EFC2-2667-9A41-A3C9-6AC59322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909" y="267765"/>
            <a:ext cx="7682705" cy="3378344"/>
          </a:xfrm>
          <a:prstGeom prst="rect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IOC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/examples/02b_epid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pidApp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rotation_control.db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﻿cd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iocpid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/>
              <a:t>Display</a:t>
            </a:r>
          </a:p>
          <a:p>
            <a:pPr marL="0" indent="0">
              <a:buNone/>
            </a:pPr>
            <a:r>
              <a:rPr lang="en-US" sz="2000" dirty="0"/>
              <a:t>In CSS, File/Open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﻿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/examples/02b_epid/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rotation_control.bob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/>
              <a:t>Turn feedback “On”, change setpoint, tweak P, I, 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C00C-378E-2A52-7E00-B3EC0D1D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‘EPID’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F9B0-8380-7C9F-48E3-DEFF7408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9514"/>
            <a:ext cx="11430000" cy="438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Currently the preferred EPICS PID record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more, see</a:t>
            </a:r>
          </a:p>
          <a:p>
            <a:pPr lvl="1"/>
            <a:r>
              <a:rPr lang="en-US" sz="2000" dirty="0">
                <a:hlinkClick r:id="rId2"/>
              </a:rPr>
              <a:t>https://github.com/epics-modules/std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https://github.com/epics-modules/std/blob/master/docs/epidRecord.md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2117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611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Arial Black</vt:lpstr>
      <vt:lpstr>Century Gothic</vt:lpstr>
      <vt:lpstr>Courier</vt:lpstr>
      <vt:lpstr>Courier New</vt:lpstr>
      <vt:lpstr>Symbol</vt:lpstr>
      <vt:lpstr>Wingdings</vt:lpstr>
      <vt:lpstr>ORNL</vt:lpstr>
      <vt:lpstr>file:///Users/ky9/Google%20Drive/USPAS/USPAS-2019-Spring/Presentations/heater/Heater.doc怀!OLE_LINK1</vt:lpstr>
      <vt:lpstr>EPID Record</vt:lpstr>
      <vt:lpstr>PID Control: Old but still prevalent</vt:lpstr>
      <vt:lpstr>Why does EPICS base not include a PID record?</vt:lpstr>
      <vt:lpstr>EPID Record</vt:lpstr>
      <vt:lpstr>About the example</vt:lpstr>
      <vt:lpstr>Example</vt:lpstr>
      <vt:lpstr>‘EPID’ Record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2026-06-15T19:54:59Z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